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9144000" cy="5143500"/>
  <p:embeddedFontLst>
    <p:embeddedFont>
      <p:font typeface="Heebo"/>
      <p:regular r:id="rId27"/>
      <p:bold r:id="rId28"/>
    </p:embeddedFont>
    <p:embeddedFont>
      <p:font typeface="Heebo Light"/>
      <p:regular r:id="rId29"/>
      <p:bold r:id="rId30"/>
    </p:embeddedFon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hopC2c2jNX6Ydk52jKLXKo+lZe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eebo-bold.fntdata"/><Relationship Id="rId27" Type="http://schemas.openxmlformats.org/officeDocument/2006/relationships/font" Target="fonts/Heeb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eb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HeeboLight-bold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d1c98504b_1_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d1c98504b_1_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d1f55eba2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d1f55eba2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d1c98504b_1_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d1c98504b_1_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922cd2fb3_0_1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922cd2fb3_0_1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922cd2fb3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922cd2fb3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922cd2fb3_0_1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922cd2fb3_0_1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d1c98504b_1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d1c98504b_1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922cd2fb3_0_1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922cd2fb3_0_1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922cd2fb3_0_1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922cd2fb3_0_1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922cd2fb3_0_1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922cd2fb3_0_1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922cd2fb3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922cd2fb3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22cd2fb3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922cd2fb3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2cd2fb3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2cd2fb3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22cd2fb3_0_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922cd2fb3_0_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22cd2fb3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22cd2fb3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hyperlink" Target="https://www.sap.com/latinamerica/industrie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github.com/johanyglobant/boot-fiori-globa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4" r="22025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Introducción a SAP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Bootcamp Fiori </a:t>
            </a:r>
            <a:endParaRPr b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Día 1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1c98504b_1_3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SAP</a:t>
            </a:r>
            <a:endParaRPr/>
          </a:p>
        </p:txBody>
      </p:sp>
      <p:pic>
        <p:nvPicPr>
          <p:cNvPr id="312" name="Google Shape;312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25" y="19361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dd1c98504b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75" y="1672116"/>
            <a:ext cx="7601741" cy="32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dd1c98504b_1_37"/>
          <p:cNvSpPr txBox="1"/>
          <p:nvPr/>
        </p:nvSpPr>
        <p:spPr>
          <a:xfrm>
            <a:off x="6158700" y="724450"/>
            <a:ext cx="196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Otros Sistemas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d1f55eba2_0_0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Consultoría SAP</a:t>
            </a:r>
            <a:endParaRPr/>
          </a:p>
        </p:txBody>
      </p:sp>
      <p:pic>
        <p:nvPicPr>
          <p:cNvPr id="320" name="Google Shape;32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50" y="169984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d1f55eb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150" y="28786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5" y="255626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75" y="304439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75" y="232767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dd1f55eb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000" y="1968917"/>
            <a:ext cx="839900" cy="716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dd1f55eba2_0_0"/>
          <p:cNvSpPr txBox="1"/>
          <p:nvPr/>
        </p:nvSpPr>
        <p:spPr>
          <a:xfrm>
            <a:off x="1216950" y="4138600"/>
            <a:ext cx="8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25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00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25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dd1f55eba2_0_0"/>
          <p:cNvSpPr txBox="1"/>
          <p:nvPr/>
        </p:nvSpPr>
        <p:spPr>
          <a:xfrm>
            <a:off x="4201675" y="2457050"/>
            <a:ext cx="167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Funcionales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Analizan y optimizan procesos de negocio.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Configuran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Capacitan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Coordinan con el equipo técnico desarrollos personalizados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FI, MM, SD, etc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g2dd1f55eba2_0_0"/>
          <p:cNvSpPr txBox="1"/>
          <p:nvPr/>
        </p:nvSpPr>
        <p:spPr>
          <a:xfrm>
            <a:off x="6728425" y="2556275"/>
            <a:ext cx="167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Técnicos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Desarrollan soluciones a la medida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Crean interfaces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Optimizar rendimiento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Administran base de datos e infraestructura.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ABAP, Basis, PI/PO, Fiori /UI5, BW, HANA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d1c98504b_1_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Soluciones de industria</a:t>
            </a:r>
            <a:endParaRPr/>
          </a:p>
        </p:txBody>
      </p:sp>
      <p:pic>
        <p:nvPicPr>
          <p:cNvPr id="338" name="Google Shape;338;g2dd1c98504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91584"/>
            <a:ext cx="8839200" cy="38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dd1c98504b_1_9"/>
          <p:cNvSpPr txBox="1"/>
          <p:nvPr/>
        </p:nvSpPr>
        <p:spPr>
          <a:xfrm>
            <a:off x="2758150" y="46817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922cd2fb3_0_152"/>
          <p:cNvSpPr txBox="1"/>
          <p:nvPr>
            <p:ph type="title"/>
          </p:nvPr>
        </p:nvSpPr>
        <p:spPr>
          <a:xfrm>
            <a:off x="599525" y="424375"/>
            <a:ext cx="634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</p:txBody>
      </p:sp>
      <p:sp>
        <p:nvSpPr>
          <p:cNvPr id="345" name="Google Shape;345;g33922cd2fb3_0_152"/>
          <p:cNvSpPr txBox="1"/>
          <p:nvPr>
            <p:ph idx="1" type="body"/>
          </p:nvPr>
        </p:nvSpPr>
        <p:spPr>
          <a:xfrm>
            <a:off x="347850" y="1095725"/>
            <a:ext cx="7374900" cy="12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ABAP (Advanced Business Application Programming):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 propio de SAP utilizado para personalizar y desarrollar aplicaciones en los sistemas SAP tradicionales SAP ECC o SAP S/4HANA.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Crear reportes personalizados o desarrollar transacciones propias.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6" name="Google Shape;346;g33922cd2fb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300" y="2171675"/>
            <a:ext cx="3427071" cy="2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922cd2fb3_0_162"/>
          <p:cNvSpPr txBox="1"/>
          <p:nvPr>
            <p:ph type="title"/>
          </p:nvPr>
        </p:nvSpPr>
        <p:spPr>
          <a:xfrm>
            <a:off x="485225" y="34817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922cd2fb3_0_162"/>
          <p:cNvSpPr txBox="1"/>
          <p:nvPr>
            <p:ph idx="1" type="body"/>
          </p:nvPr>
        </p:nvSpPr>
        <p:spPr>
          <a:xfrm>
            <a:off x="485218" y="930625"/>
            <a:ext cx="8088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Fiori: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Interfaz de usuario moderna con diseño centrado en la experiencia del usuario (UX).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tecnologías como HTML5, SAPUI5, Javascript y OData.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crear aplicaciones responsivas y adaptadas a dispositivos móviles.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3" name="Google Shape;353;g33922cd2fb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014525"/>
            <a:ext cx="6044157" cy="26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922cd2fb3_0_167"/>
          <p:cNvSpPr txBox="1"/>
          <p:nvPr>
            <p:ph idx="1" type="body"/>
          </p:nvPr>
        </p:nvSpPr>
        <p:spPr>
          <a:xfrm>
            <a:off x="322444" y="994125"/>
            <a:ext cx="7692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de base de datos en memoria, no 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Ofrece alta velocidad y capacidad para analizar grandes volúmenes de datos en tiempo real.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9" name="Google Shape;359;g33922cd2fb3_0_167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33922cd2f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798625"/>
            <a:ext cx="4305320" cy="3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d1c98504b_1_74"/>
          <p:cNvSpPr txBox="1"/>
          <p:nvPr>
            <p:ph idx="1" type="body"/>
          </p:nvPr>
        </p:nvSpPr>
        <p:spPr>
          <a:xfrm>
            <a:off x="322444" y="994125"/>
            <a:ext cx="7692600" cy="19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S/4HANA: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la nueva generación del ERP de SAP, diseñada para correr exclusivamente sobre SAP 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Modernizó la interfaz con Fiori.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 integración con analítica y automatización.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Disponibilidad en la nube y on premise.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6" name="Google Shape;366;g2dd1c98504b_1_74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g2dd1c98504b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75" y="2531450"/>
            <a:ext cx="3365582" cy="1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922cd2fb3_0_172"/>
          <p:cNvSpPr txBox="1"/>
          <p:nvPr>
            <p:ph idx="1" type="body"/>
          </p:nvPr>
        </p:nvSpPr>
        <p:spPr>
          <a:xfrm>
            <a:off x="297043" y="1095725"/>
            <a:ext cx="80862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Herramientas de integración: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PI/PO (Process Integration/Process Orchestration):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 integrar sistemas dentro y fuera del entorno SAP.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Solución cloud para integración de aplicaciones y datos.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g33922cd2fb3_0_172"/>
          <p:cNvSpPr txBox="1"/>
          <p:nvPr>
            <p:ph type="title"/>
          </p:nvPr>
        </p:nvSpPr>
        <p:spPr>
          <a:xfrm>
            <a:off x="4598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33922cd2fb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00" y="2205025"/>
            <a:ext cx="4238832" cy="2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922cd2fb3_0_177"/>
          <p:cNvSpPr txBox="1"/>
          <p:nvPr/>
        </p:nvSpPr>
        <p:spPr>
          <a:xfrm>
            <a:off x="370925" y="977900"/>
            <a:ext cx="8151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Business Technology Platform (BTP):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de desarrollo que incluye servicios como Machine Learning, IoT y analíticas avanzadas.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 la extensión de funcionalidades SAP mediante microservicios.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g33922cd2fb3_0_177"/>
          <p:cNvSpPr txBox="1"/>
          <p:nvPr>
            <p:ph type="title"/>
          </p:nvPr>
        </p:nvSpPr>
        <p:spPr>
          <a:xfrm>
            <a:off x="3709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33922cd2fb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00" y="2170400"/>
            <a:ext cx="5608282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22cd2fb3_0_18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Nuestro Repositorio GitHub </a:t>
            </a:r>
            <a:endParaRPr/>
          </a:p>
        </p:txBody>
      </p:sp>
      <p:pic>
        <p:nvPicPr>
          <p:cNvPr id="387" name="Google Shape;387;g33922cd2fb3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1007202"/>
            <a:ext cx="5004302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3922cd2fb3_0_184"/>
          <p:cNvSpPr txBox="1"/>
          <p:nvPr/>
        </p:nvSpPr>
        <p:spPr>
          <a:xfrm>
            <a:off x="1031700" y="4572000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g33922cd2fb3_0_184"/>
          <p:cNvSpPr txBox="1"/>
          <p:nvPr/>
        </p:nvSpPr>
        <p:spPr>
          <a:xfrm>
            <a:off x="6111500" y="513900"/>
            <a:ext cx="2768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GitHub es una plataforma de desarrollo colaborativo basada en la nube que permite a los desarrolladores almacenar, gestionar y compartir código utilizando </a:t>
            </a: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un sistema de control de versiones.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g33922cd2fb3_0_184"/>
          <p:cNvSpPr txBox="1"/>
          <p:nvPr/>
        </p:nvSpPr>
        <p:spPr>
          <a:xfrm>
            <a:off x="5970200" y="1736150"/>
            <a:ext cx="30510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Facilita el trabajo en equipo en proyectos de software.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Permite el seguimiento de cambios en el código y la colaboración entre desarrolladores.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Ofrece herramientas como </a:t>
            </a:r>
            <a:r>
              <a:rPr b="1" lang="en-US" sz="1100">
                <a:solidFill>
                  <a:schemeClr val="dk1"/>
                </a:solidFill>
              </a:rPr>
              <a:t>issues, pull requests y wikis</a:t>
            </a:r>
            <a:r>
              <a:rPr lang="en-US" sz="1100">
                <a:solidFill>
                  <a:schemeClr val="dk1"/>
                </a:solidFill>
              </a:rPr>
              <a:t> para organizar y documentar proyectos.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Integra automatización con </a:t>
            </a:r>
            <a:r>
              <a:rPr b="1" lang="en-US" sz="1100">
                <a:solidFill>
                  <a:schemeClr val="dk1"/>
                </a:solidFill>
              </a:rPr>
              <a:t>GitHub Actions</a:t>
            </a:r>
            <a:r>
              <a:rPr lang="en-US" sz="1100">
                <a:solidFill>
                  <a:schemeClr val="dk1"/>
                </a:solidFill>
              </a:rPr>
              <a:t> para despliegues y pruebas automáticas.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748975" y="996825"/>
            <a:ext cx="3350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¿Que es ERP?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SAP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¿Qué es SAP y qué significa?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200"/>
              <a:t>Módulos Principales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Herramientas clave para desarrolladores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396" name="Google Shape;39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399" name="Google Shape;399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400" name="Google Shape;400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" name="Google Shape;40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6" name="Google Shape;4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ERP?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922cd2fb3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 y evolución del ERP</a:t>
            </a:r>
            <a:endParaRPr/>
          </a:p>
        </p:txBody>
      </p:sp>
      <p:pic>
        <p:nvPicPr>
          <p:cNvPr id="208" name="Google Shape;208;g33922cd2f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899284"/>
            <a:ext cx="8839200" cy="31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¿Qué es ERP?</a:t>
            </a:r>
            <a:endParaRPr sz="1450"/>
          </a:p>
        </p:txBody>
      </p:sp>
      <p:sp>
        <p:nvSpPr>
          <p:cNvPr id="216" name="Google Shape;216;p4"/>
          <p:cNvSpPr txBox="1"/>
          <p:nvPr/>
        </p:nvSpPr>
        <p:spPr>
          <a:xfrm>
            <a:off x="711125" y="1210800"/>
            <a:ext cx="300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La planificación de recursos empresariales (ERP) es un sistema de software que ayuda a las organizaciones a optimizar sus procesos de negocio centrales  —incluyendo finanzas, RRHH , fabricación, cadena de suministro, ventas y procurement— con una visión unificada de la actividad y una única fuente de verdad.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08" y="690228"/>
            <a:ext cx="3424992" cy="3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22cd2fb3_0_1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del ERP</a:t>
            </a:r>
            <a:endParaRPr/>
          </a:p>
        </p:txBody>
      </p:sp>
      <p:sp>
        <p:nvSpPr>
          <p:cNvPr id="248" name="Google Shape;248;g33922cd2fb3_0_16"/>
          <p:cNvSpPr txBox="1"/>
          <p:nvPr/>
        </p:nvSpPr>
        <p:spPr>
          <a:xfrm>
            <a:off x="660725" y="2247200"/>
            <a:ext cx="1156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productividad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33922cd2fb3_0_16"/>
          <p:cNvSpPr txBox="1"/>
          <p:nvPr/>
        </p:nvSpPr>
        <p:spPr>
          <a:xfrm>
            <a:off x="3675050" y="224720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estratégica más profunda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g33922cd2fb3_0_16"/>
          <p:cNvSpPr txBox="1"/>
          <p:nvPr/>
        </p:nvSpPr>
        <p:spPr>
          <a:xfrm>
            <a:off x="637775" y="407405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informes acelerada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g33922cd2fb3_0_16"/>
          <p:cNvSpPr txBox="1"/>
          <p:nvPr/>
        </p:nvSpPr>
        <p:spPr>
          <a:xfrm>
            <a:off x="6432988" y="23241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 más bajo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33922cd2fb3_0_16"/>
          <p:cNvSpPr txBox="1"/>
          <p:nvPr/>
        </p:nvSpPr>
        <p:spPr>
          <a:xfrm>
            <a:off x="37047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 más simple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g33922cd2fb3_0_16"/>
          <p:cNvSpPr txBox="1"/>
          <p:nvPr/>
        </p:nvSpPr>
        <p:spPr>
          <a:xfrm>
            <a:off x="63663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Agilidad mejorada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g33922cd2fb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" y="1643405"/>
            <a:ext cx="88588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3922cd2fb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0" y="1465444"/>
            <a:ext cx="854375" cy="7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3922cd2fb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75" y="3471875"/>
            <a:ext cx="786275" cy="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3922cd2fb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75" y="1530506"/>
            <a:ext cx="786275" cy="7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922cd2fb3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718" y="3444225"/>
            <a:ext cx="964925" cy="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3922cd2fb3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377" y="3534997"/>
            <a:ext cx="1213832" cy="6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3922cd2fb3_0_16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33922cd2fb3_0_16"/>
          <p:cNvCxnSpPr/>
          <p:nvPr/>
        </p:nvCxnSpPr>
        <p:spPr>
          <a:xfrm>
            <a:off x="334838" y="29736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33922cd2fb3_0_16"/>
          <p:cNvSpPr/>
          <p:nvPr/>
        </p:nvSpPr>
        <p:spPr>
          <a:xfrm rot="-6577501">
            <a:off x="6467382" y="2098144"/>
            <a:ext cx="5901514" cy="5103589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22cd2fb3_0_2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implementación de ERP</a:t>
            </a:r>
            <a:endParaRPr/>
          </a:p>
        </p:txBody>
      </p:sp>
      <p:sp>
        <p:nvSpPr>
          <p:cNvPr id="268" name="Google Shape;268;g33922cd2fb3_0_21"/>
          <p:cNvSpPr txBox="1"/>
          <p:nvPr>
            <p:ph idx="1" type="body"/>
          </p:nvPr>
        </p:nvSpPr>
        <p:spPr>
          <a:xfrm>
            <a:off x="330925" y="875325"/>
            <a:ext cx="82374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Un sistema de ERP tiene cuatro tipos de implementación comunes: on-premise, en la nube, de dos niveles e híbrido. </a:t>
            </a:r>
            <a:endParaRPr b="0"/>
          </a:p>
        </p:txBody>
      </p:sp>
      <p:pic>
        <p:nvPicPr>
          <p:cNvPr id="269" name="Google Shape;269;g33922cd2f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0" y="1371981"/>
            <a:ext cx="711600" cy="6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922cd2fb3_0_21"/>
          <p:cNvSpPr txBox="1"/>
          <p:nvPr/>
        </p:nvSpPr>
        <p:spPr>
          <a:xfrm>
            <a:off x="2101025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software normalmente se instala in situ en el centro de datos de una empresa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g33922cd2f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92" y="1513726"/>
            <a:ext cx="948383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922cd2fb3_0_21"/>
          <p:cNvSpPr txBox="1"/>
          <p:nvPr/>
        </p:nvSpPr>
        <p:spPr>
          <a:xfrm>
            <a:off x="628127" y="2265225"/>
            <a:ext cx="9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33922cd2fb3_0_21"/>
          <p:cNvSpPr txBox="1"/>
          <p:nvPr/>
        </p:nvSpPr>
        <p:spPr>
          <a:xfrm>
            <a:off x="5172138" y="2168688"/>
            <a:ext cx="5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Nube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g33922cd2fb3_0_21"/>
          <p:cNvSpPr txBox="1"/>
          <p:nvPr/>
        </p:nvSpPr>
        <p:spPr>
          <a:xfrm>
            <a:off x="1996250" y="3143000"/>
            <a:ext cx="195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modelo suelen tener, por ejemplo, Un ERP de nivel 1 On premise y una subsidiaria basada en la nube como nivel 2.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g33922cd2f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97" y="3193099"/>
            <a:ext cx="475315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922cd2fb3_0_21"/>
          <p:cNvSpPr txBox="1"/>
          <p:nvPr/>
        </p:nvSpPr>
        <p:spPr>
          <a:xfrm>
            <a:off x="485225" y="3960875"/>
            <a:ext cx="16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de dos niveles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33922cd2f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7" y="3193100"/>
            <a:ext cx="823111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922cd2fb3_0_21"/>
          <p:cNvSpPr txBox="1"/>
          <p:nvPr/>
        </p:nvSpPr>
        <p:spPr>
          <a:xfrm>
            <a:off x="4956600" y="3960875"/>
            <a:ext cx="10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híbrido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" name="Google Shape;279;g33922cd2fb3_0_21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g33922cd2fb3_0_21"/>
          <p:cNvSpPr txBox="1"/>
          <p:nvPr/>
        </p:nvSpPr>
        <p:spPr>
          <a:xfrm>
            <a:off x="6058400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reside en un servidor remoto de terceros.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33922cd2fb3_0_21"/>
          <p:cNvSpPr txBox="1"/>
          <p:nvPr/>
        </p:nvSpPr>
        <p:spPr>
          <a:xfrm>
            <a:off x="6072950" y="3041400"/>
            <a:ext cx="195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 un tipo de sistema ERP de dos niveles que combina la implementación on-premise y en la nube para darles a las empresas la flexibilidad de elegir la mejor implementación para cada aplicación.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22cd2fb3_0_99"/>
          <p:cNvSpPr txBox="1"/>
          <p:nvPr/>
        </p:nvSpPr>
        <p:spPr>
          <a:xfrm>
            <a:off x="476961" y="263700"/>
            <a:ext cx="804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(Systems, Applications, and Products in Data Processing)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33922cd2fb3_0_99"/>
          <p:cNvSpPr/>
          <p:nvPr/>
        </p:nvSpPr>
        <p:spPr>
          <a:xfrm>
            <a:off x="9773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SUS INICIOS</a:t>
            </a: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	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Fundada en 1972 en Alemania, pasó de cinco empleados a tener más de 105.000 empleados en todo el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mundo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33922cd2fb3_0_99"/>
          <p:cNvSpPr/>
          <p:nvPr/>
        </p:nvSpPr>
        <p:spPr>
          <a:xfrm>
            <a:off x="9773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3922cd2fb3_0_99"/>
          <p:cNvSpPr/>
          <p:nvPr/>
        </p:nvSpPr>
        <p:spPr>
          <a:xfrm>
            <a:off x="35058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R3 * 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1992</a:t>
            </a:r>
            <a:endParaRPr b="1" sz="9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R3 utiliza una arquitectura cliente servidor, los datos y lògica se almacenan en un servidor central se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accede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 través de clientes individuales. No cuenta con Fiori.</a:t>
            </a:r>
            <a:r>
              <a:rPr lang="en-US" sz="800">
                <a:solidFill>
                  <a:srgbClr val="666666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endParaRPr sz="800">
              <a:solidFill>
                <a:srgbClr val="000000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0" name="Google Shape;290;g33922cd2fb3_0_99"/>
          <p:cNvSpPr/>
          <p:nvPr/>
        </p:nvSpPr>
        <p:spPr>
          <a:xfrm>
            <a:off x="35058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3922cd2fb3_0_99"/>
          <p:cNvSpPr/>
          <p:nvPr/>
        </p:nvSpPr>
        <p:spPr>
          <a:xfrm>
            <a:off x="6034288" y="1449291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S/4HANA *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2014</a:t>
            </a:r>
            <a:endParaRPr b="1" sz="9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Sucesor mas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reciente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utiliza una arquitectura en memoria, permite acceso ultrarrápido a la informaciòn y procesamiento en tiempo real. Mejora interfaz de usuario con Fiori. Soporte a tecnologías como IA y ML.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33922cd2fb3_0_99"/>
          <p:cNvSpPr/>
          <p:nvPr/>
        </p:nvSpPr>
        <p:spPr>
          <a:xfrm>
            <a:off x="6034319" y="1449291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3922cd2fb3_0_99"/>
          <p:cNvSpPr/>
          <p:nvPr/>
        </p:nvSpPr>
        <p:spPr>
          <a:xfrm>
            <a:off x="9773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USUARIOS EN NUBE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tiene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230 millones de usuarios en la nube y más de 100 soluciones que cubren todas las funciones de negocio.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33922cd2fb3_0_99"/>
          <p:cNvSpPr/>
          <p:nvPr/>
        </p:nvSpPr>
        <p:spPr>
          <a:xfrm>
            <a:off x="9773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3922cd2fb3_0_99"/>
          <p:cNvSpPr/>
          <p:nvPr/>
        </p:nvSpPr>
        <p:spPr>
          <a:xfrm>
            <a:off x="35058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SOLUCIONES SAP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ERP en la nube, Plataforma de tecnologìa de negocios, gestiòn financiera, gestiòn del capital humano, CRM, soluciones para la industria, etc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3922cd2fb3_0_99"/>
          <p:cNvSpPr/>
          <p:nvPr/>
        </p:nvSpPr>
        <p:spPr>
          <a:xfrm>
            <a:off x="35058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3922cd2fb3_0_99"/>
          <p:cNvSpPr/>
          <p:nvPr/>
        </p:nvSpPr>
        <p:spPr>
          <a:xfrm>
            <a:off x="6034294" y="3193928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GRANDES CLIENTES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Gigantes como Coca-Cola, BMW,  Procter &amp; Gamble y Globant aprovechan SAP para gestionar sus operaciones globales.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200">
              <a:solidFill>
                <a:srgbClr val="66666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8" name="Google Shape;298;g33922cd2fb3_0_99"/>
          <p:cNvSpPr/>
          <p:nvPr/>
        </p:nvSpPr>
        <p:spPr>
          <a:xfrm>
            <a:off x="6034326" y="3193928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99" name="Google Shape;299;g33922cd2fb3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-11"/>
            <a:ext cx="1272252" cy="12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22cd2fb3_0_31"/>
          <p:cNvSpPr txBox="1"/>
          <p:nvPr>
            <p:ph type="title"/>
          </p:nvPr>
        </p:nvSpPr>
        <p:spPr>
          <a:xfrm>
            <a:off x="447125" y="4116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de SAP</a:t>
            </a:r>
            <a:endParaRPr/>
          </a:p>
        </p:txBody>
      </p:sp>
      <p:pic>
        <p:nvPicPr>
          <p:cNvPr id="305" name="Google Shape;305;g33922cd2fb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" y="959250"/>
            <a:ext cx="4077150" cy="35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3922cd2fb3_0_31"/>
          <p:cNvSpPr txBox="1"/>
          <p:nvPr/>
        </p:nvSpPr>
        <p:spPr>
          <a:xfrm>
            <a:off x="4509775" y="1251900"/>
            <a:ext cx="33417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 (Financial Accounting):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 procesos contables como cuentas por pagar, cuentas por cobrar y consolidación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 (Controlling):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Permite el control de costos, análisis de rentabilidad y planificación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 (Materials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Gestión de compras, inventarios y relaciones con proveedores.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SD (Sales and Distribution):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Procesos de ventas, distribución de productos y facturación.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HCM (Human Capital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Administración de personal, incluyendo la gestión de nóminas y desarrollo del talento.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PP (Production Planning):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Planificación y control de la producción para cumplir con la demanda.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